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4"/>
  </p:handoutMasterIdLst>
  <p:sldIdLst>
    <p:sldId id="265" r:id="rId2"/>
    <p:sldId id="264" r:id="rId3"/>
    <p:sldId id="266" r:id="rId4"/>
    <p:sldId id="260" r:id="rId5"/>
    <p:sldId id="271" r:id="rId6"/>
    <p:sldId id="267" r:id="rId7"/>
    <p:sldId id="269" r:id="rId8"/>
    <p:sldId id="268" r:id="rId9"/>
    <p:sldId id="287" r:id="rId10"/>
    <p:sldId id="270" r:id="rId11"/>
    <p:sldId id="272" r:id="rId12"/>
    <p:sldId id="273" r:id="rId13"/>
    <p:sldId id="274" r:id="rId14"/>
    <p:sldId id="280" r:id="rId15"/>
    <p:sldId id="279" r:id="rId16"/>
    <p:sldId id="278" r:id="rId17"/>
    <p:sldId id="283" r:id="rId18"/>
    <p:sldId id="284" r:id="rId19"/>
    <p:sldId id="285" r:id="rId20"/>
    <p:sldId id="281" r:id="rId21"/>
    <p:sldId id="277" r:id="rId22"/>
    <p:sldId id="286" r:id="rId23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28AB05-9169-4773-9465-7EDB5675BE36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D25F4-18A9-4098-B881-24D0E4B62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842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814D8-371B-4C51-8A49-55974652BB0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D450-731C-4C91-BB37-7D411E539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0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814D8-371B-4C51-8A49-55974652BB0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D450-731C-4C91-BB37-7D411E539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92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814D8-371B-4C51-8A49-55974652BB0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D450-731C-4C91-BB37-7D411E539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5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814D8-371B-4C51-8A49-55974652BB0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D450-731C-4C91-BB37-7D411E539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32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814D8-371B-4C51-8A49-55974652BB0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D450-731C-4C91-BB37-7D411E539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66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814D8-371B-4C51-8A49-55974652BB0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D450-731C-4C91-BB37-7D411E539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16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814D8-371B-4C51-8A49-55974652BB0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D450-731C-4C91-BB37-7D411E539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09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814D8-371B-4C51-8A49-55974652BB0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D450-731C-4C91-BB37-7D411E539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47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814D8-371B-4C51-8A49-55974652BB0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D450-731C-4C91-BB37-7D411E539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23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814D8-371B-4C51-8A49-55974652BB0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D450-731C-4C91-BB37-7D411E539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00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814D8-371B-4C51-8A49-55974652BB0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D450-731C-4C91-BB37-7D411E539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4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814D8-371B-4C51-8A49-55974652BB04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6D450-731C-4C91-BB37-7D411E539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99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816" y="1814945"/>
            <a:ext cx="10048875" cy="414337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98764" y="1122363"/>
            <a:ext cx="11305309" cy="6925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Ravie" panose="04040805050809020602" pitchFamily="82" charset="0"/>
              </a:rPr>
              <a:t>HAWAII’S FARMERS’ MARKET </a:t>
            </a:r>
            <a:endParaRPr lang="en-US" sz="4000" b="1" dirty="0">
              <a:solidFill>
                <a:schemeClr val="accent6">
                  <a:lumMod val="50000"/>
                </a:schemeClr>
              </a:solidFill>
              <a:latin typeface="Ravie" panose="04040805050809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38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83" y="3316143"/>
            <a:ext cx="10515600" cy="2031711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Ravie" panose="04040805050809020602" pitchFamily="82" charset="0"/>
              </a:rPr>
              <a:t/>
            </a:r>
            <a:br>
              <a:rPr lang="en-US" dirty="0" smtClean="0">
                <a:latin typeface="Ravie" panose="04040805050809020602" pitchFamily="82" charset="0"/>
              </a:rPr>
            </a:br>
            <a:r>
              <a:rPr lang="en-US" sz="1000" dirty="0" smtClean="0">
                <a:latin typeface="Ravie" panose="04040805050809020602" pitchFamily="82" charset="0"/>
              </a:rPr>
              <a:t/>
            </a:r>
            <a:br>
              <a:rPr lang="en-US" sz="1000" dirty="0" smtClean="0">
                <a:latin typeface="Ravie" panose="04040805050809020602" pitchFamily="82" charset="0"/>
              </a:rPr>
            </a:br>
            <a:endParaRPr lang="en-US" dirty="0">
              <a:latin typeface="Ravie" panose="04040805050809020602" pitchFamily="82" charset="0"/>
            </a:endParaRPr>
          </a:p>
        </p:txBody>
      </p:sp>
      <p:pic>
        <p:nvPicPr>
          <p:cNvPr id="1026" name="Picture 2" descr="http://hdoa.hawaii.gov/add/files/2013/01/BLIM-reduxwe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83" y="1601512"/>
            <a:ext cx="10002980" cy="302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55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1273" y="642939"/>
            <a:ext cx="10681854" cy="1929932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Ravie" panose="04040805050809020602" pitchFamily="82" charset="0"/>
              </a:rPr>
              <a:t/>
            </a:r>
            <a:b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Ravie" panose="04040805050809020602" pitchFamily="82" charset="0"/>
              </a:rPr>
            </a:br>
            <a:r>
              <a:rPr lang="en-US" b="1" dirty="0">
                <a:latin typeface="Cooper Black" panose="0208090404030B020404" pitchFamily="18" charset="0"/>
              </a:rPr>
              <a:t>HAWAII AGRICULTURE FOOD &amp; </a:t>
            </a:r>
            <a:r>
              <a:rPr lang="en-US" b="1" dirty="0" smtClean="0">
                <a:latin typeface="Cooper Black" panose="0208090404030B020404" pitchFamily="18" charset="0"/>
              </a:rPr>
              <a:t>PRODUCTS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2" y="2707341"/>
            <a:ext cx="3729317" cy="2720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729" y="2707342"/>
            <a:ext cx="3845859" cy="2695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588" y="2707340"/>
            <a:ext cx="3763593" cy="269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3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027024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Cooper Black" panose="0208090404030B020404" pitchFamily="18" charset="0"/>
              </a:rPr>
              <a:t>Demand for Hawaii Products by</a:t>
            </a:r>
            <a:br>
              <a:rPr lang="en-US" dirty="0" smtClean="0">
                <a:latin typeface="Cooper Black" panose="0208090404030B020404" pitchFamily="18" charset="0"/>
              </a:rPr>
            </a:br>
            <a:r>
              <a:rPr lang="en-US" dirty="0" smtClean="0">
                <a:latin typeface="Cooper Black" panose="0208090404030B020404" pitchFamily="18" charset="0"/>
              </a:rPr>
              <a:t>Locals 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5704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4000" b="1" dirty="0" smtClean="0"/>
              <a:t>Over 400 vendors participated in the 2016 Made in Hawaii Festival</a:t>
            </a:r>
          </a:p>
          <a:p>
            <a:r>
              <a:rPr lang="en-US" sz="4000" b="1" dirty="0" smtClean="0"/>
              <a:t>Over 45,000 people attended last year’s event</a:t>
            </a:r>
          </a:p>
          <a:p>
            <a:r>
              <a:rPr lang="en-US" sz="4000" b="1" dirty="0" smtClean="0"/>
              <a:t>Popularity of Farmers’ markets increasing.</a:t>
            </a:r>
          </a:p>
          <a:p>
            <a:r>
              <a:rPr lang="en-US" sz="4000" b="1" dirty="0"/>
              <a:t>Local restaurants using local </a:t>
            </a:r>
            <a:r>
              <a:rPr lang="en-US" sz="4000" b="1" dirty="0" smtClean="0"/>
              <a:t>ingredients</a:t>
            </a:r>
            <a:endParaRPr lang="en-US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003" y="1371600"/>
            <a:ext cx="4719966" cy="2436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003" y="3808598"/>
            <a:ext cx="4719966" cy="284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5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Cooper Black" panose="0208090404030B020404" pitchFamily="18" charset="0"/>
              </a:rPr>
              <a:t>Hawaii Products Going Worldwide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435" y="1780801"/>
            <a:ext cx="6577293" cy="4135905"/>
          </a:xfrm>
        </p:spPr>
        <p:txBody>
          <a:bodyPr>
            <a:normAutofit lnSpcReduction="10000"/>
          </a:bodyPr>
          <a:lstStyle/>
          <a:p>
            <a:r>
              <a:rPr lang="en-US" sz="4000" b="1" dirty="0"/>
              <a:t>Natural health products like Noni are requested</a:t>
            </a:r>
          </a:p>
          <a:p>
            <a:r>
              <a:rPr lang="en-US" sz="4000" b="1" dirty="0" smtClean="0"/>
              <a:t>Trade shows spark interest in Hawaii products</a:t>
            </a:r>
          </a:p>
          <a:p>
            <a:r>
              <a:rPr lang="en-US" sz="4000" b="1" dirty="0" smtClean="0"/>
              <a:t>Disasters in foreign countries have lead to requests for products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493" y="1690688"/>
            <a:ext cx="3503169" cy="2639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492" y="4329953"/>
            <a:ext cx="3474383" cy="17296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259" y="6051149"/>
            <a:ext cx="2941615" cy="7065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163" y="5075702"/>
            <a:ext cx="3035602" cy="16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0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1273" y="454680"/>
            <a:ext cx="10681854" cy="1777532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Ravie" panose="04040805050809020602" pitchFamily="82" charset="0"/>
              </a:rPr>
              <a:t/>
            </a:r>
            <a:b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Ravie" panose="04040805050809020602" pitchFamily="82" charset="0"/>
              </a:rPr>
            </a:br>
            <a:r>
              <a:rPr lang="en-US" sz="5400" dirty="0" smtClean="0">
                <a:latin typeface="Cooper Black" panose="0208090404030B020404" pitchFamily="18" charset="0"/>
              </a:rPr>
              <a:t>Previous database not supported on new website</a:t>
            </a:r>
            <a:endParaRPr lang="en-US" sz="5400" dirty="0">
              <a:solidFill>
                <a:schemeClr val="accent6">
                  <a:lumMod val="5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691" y="2387512"/>
            <a:ext cx="8349672" cy="416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4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1273" y="454680"/>
            <a:ext cx="10681854" cy="1777532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Ravie" panose="04040805050809020602" pitchFamily="82" charset="0"/>
              </a:rPr>
              <a:t/>
            </a:r>
            <a:b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Ravie" panose="04040805050809020602" pitchFamily="82" charset="0"/>
              </a:rPr>
            </a:br>
            <a:r>
              <a:rPr lang="en-US" sz="5400" dirty="0">
                <a:latin typeface="Cooper Black" panose="0208090404030B020404" pitchFamily="18" charset="0"/>
              </a:rPr>
              <a:t>W</a:t>
            </a:r>
            <a:r>
              <a:rPr lang="en-US" sz="5400" dirty="0" smtClean="0">
                <a:latin typeface="Cooper Black" panose="0208090404030B020404" pitchFamily="18" charset="0"/>
              </a:rPr>
              <a:t>ho qualifies as Hawaii Agriculture Food &amp; Products</a:t>
            </a:r>
            <a:endParaRPr lang="en-US" sz="5400" dirty="0">
              <a:solidFill>
                <a:schemeClr val="accent6">
                  <a:lumMod val="5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858" y="2509838"/>
            <a:ext cx="10001250" cy="2857500"/>
          </a:xfrm>
        </p:spPr>
        <p:txBody>
          <a:bodyPr>
            <a:normAutofit lnSpcReduction="10000"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b="1" dirty="0" smtClean="0"/>
              <a:t>Companies licensed to do </a:t>
            </a:r>
            <a:r>
              <a:rPr lang="en-US" sz="4000" b="1" dirty="0"/>
              <a:t>business in Hawaii offering Hawaii food &amp; products</a:t>
            </a:r>
            <a:r>
              <a:rPr lang="en-US" sz="4000" b="1" dirty="0" smtClean="0"/>
              <a:t>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b="1" dirty="0" smtClean="0"/>
              <a:t>Must </a:t>
            </a:r>
            <a:r>
              <a:rPr lang="en-US" sz="4000" b="1" dirty="0"/>
              <a:t>be 100% grown or value-added products with at least 50% of inputs from Hawaii</a:t>
            </a:r>
            <a:r>
              <a:rPr lang="en-US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395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ooper Black" panose="0208090404030B020404" pitchFamily="18" charset="0"/>
              </a:rPr>
              <a:t>CHALLENGE GOAL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2611"/>
            <a:ext cx="4621306" cy="45543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Grow Hawaii’s agriculture food and products industry by connecting local, national and international buyers to local companies.</a:t>
            </a:r>
            <a:endParaRPr lang="en-US" sz="4000" dirty="0"/>
          </a:p>
        </p:txBody>
      </p:sp>
      <p:sp>
        <p:nvSpPr>
          <p:cNvPr id="5" name="AutoShape 2" descr="Image result for connecting business"/>
          <p:cNvSpPr>
            <a:spLocks noChangeAspect="1" noChangeArrowheads="1"/>
          </p:cNvSpPr>
          <p:nvPr/>
        </p:nvSpPr>
        <p:spPr bwMode="auto">
          <a:xfrm>
            <a:off x="-317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052" y="1690688"/>
            <a:ext cx="5917465" cy="422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6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Arial Black" panose="020B0A04020102020204" pitchFamily="34" charset="0"/>
              </a:rPr>
              <a:t>Challenge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6836" y="1690688"/>
            <a:ext cx="9261764" cy="928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smtClean="0"/>
              <a:t>Develop an online </a:t>
            </a:r>
            <a:r>
              <a:rPr lang="en-US" sz="4000" b="1" dirty="0"/>
              <a:t>app where </a:t>
            </a:r>
            <a:r>
              <a:rPr lang="en-US" sz="4000" b="1" dirty="0" smtClean="0"/>
              <a:t>. . .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" y="3016251"/>
            <a:ext cx="11125199" cy="36062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/>
              <a:t>Vendors can list/update their company information</a:t>
            </a:r>
          </a:p>
          <a:p>
            <a:r>
              <a:rPr lang="en-US" sz="4000" b="1" dirty="0" smtClean="0"/>
              <a:t>Vendor can </a:t>
            </a:r>
            <a:r>
              <a:rPr lang="en-US" sz="4000" b="1" dirty="0"/>
              <a:t>enter/update product information being sold (include Harmonized System </a:t>
            </a:r>
            <a:r>
              <a:rPr lang="en-US" sz="4000" b="1" dirty="0" smtClean="0"/>
              <a:t>Code if product sold internationally)</a:t>
            </a:r>
            <a:endParaRPr lang="en-US" sz="4000" b="1" dirty="0"/>
          </a:p>
          <a:p>
            <a:r>
              <a:rPr lang="en-US" sz="4000" b="1" dirty="0" smtClean="0"/>
              <a:t>Vendors to enter/update products where products sold locally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0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1397866"/>
            <a:ext cx="1099015" cy="122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1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Arial Black" panose="020B0A04020102020204" pitchFamily="34" charset="0"/>
              </a:rPr>
              <a:t>Challenge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6836" y="1690688"/>
            <a:ext cx="9261764" cy="928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Develop </a:t>
            </a:r>
            <a:r>
              <a:rPr lang="en-US" sz="4000" b="1" dirty="0" smtClean="0"/>
              <a:t>an online </a:t>
            </a:r>
            <a:r>
              <a:rPr lang="en-US" sz="4000" b="1" dirty="0"/>
              <a:t>app where </a:t>
            </a:r>
            <a:r>
              <a:rPr lang="en-US" sz="4000" b="1" dirty="0" smtClean="0"/>
              <a:t>. . .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1" y="2618942"/>
            <a:ext cx="11125199" cy="3948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4000" b="1" dirty="0" smtClean="0"/>
              <a:t>Local</a:t>
            </a:r>
            <a:r>
              <a:rPr lang="en-US" sz="4000" b="1" dirty="0"/>
              <a:t>, national and international buyers </a:t>
            </a:r>
            <a:r>
              <a:rPr lang="en-US" sz="4000" b="1" dirty="0" smtClean="0"/>
              <a:t>can </a:t>
            </a:r>
            <a:r>
              <a:rPr lang="en-US" sz="4000" b="1" dirty="0"/>
              <a:t>search </a:t>
            </a:r>
            <a:r>
              <a:rPr lang="en-US" sz="4000" b="1" dirty="0" smtClean="0"/>
              <a:t>for </a:t>
            </a:r>
            <a:r>
              <a:rPr lang="en-US" sz="4000" b="1" dirty="0"/>
              <a:t>Hawaii agriculture food &amp; products and contact seller directly.</a:t>
            </a:r>
          </a:p>
          <a:p>
            <a:pPr lvl="0"/>
            <a:r>
              <a:rPr lang="en-US" sz="4000" b="1" dirty="0" smtClean="0"/>
              <a:t>Buyers </a:t>
            </a:r>
            <a:r>
              <a:rPr lang="en-US" sz="4000" b="1" dirty="0"/>
              <a:t>to generate email request to search result companies.</a:t>
            </a:r>
          </a:p>
          <a:p>
            <a:pPr lvl="0"/>
            <a:r>
              <a:rPr lang="en-US" sz="4000" b="1" dirty="0" smtClean="0"/>
              <a:t>Buyers can do </a:t>
            </a:r>
            <a:r>
              <a:rPr lang="en-US" sz="4000" b="1" dirty="0"/>
              <a:t>multiple </a:t>
            </a:r>
            <a:r>
              <a:rPr lang="en-US" sz="4000" b="1" dirty="0" smtClean="0"/>
              <a:t>searches </a:t>
            </a:r>
            <a:r>
              <a:rPr lang="en-US" sz="4000" b="1" dirty="0"/>
              <a:t>(i.e.  Certified Organic, papaya, sold on </a:t>
            </a:r>
            <a:r>
              <a:rPr lang="en-US" sz="4000" b="1" dirty="0" smtClean="0"/>
              <a:t>Oahu)</a:t>
            </a:r>
            <a:endParaRPr lang="en-US" sz="4000" b="1" dirty="0"/>
          </a:p>
          <a:p>
            <a:pPr lvl="0"/>
            <a:r>
              <a:rPr lang="en-US" sz="4000" b="1" dirty="0" smtClean="0"/>
              <a:t>International buyers can search </a:t>
            </a:r>
            <a:r>
              <a:rPr lang="en-US" sz="4000" b="1" dirty="0"/>
              <a:t>by product description or Harmonized System </a:t>
            </a:r>
            <a:r>
              <a:rPr lang="en-US" sz="4000" b="1" dirty="0" smtClean="0"/>
              <a:t>Code</a:t>
            </a:r>
            <a:endParaRPr lang="en-US" sz="4000" b="1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3" y="924214"/>
            <a:ext cx="1440873" cy="116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6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Arial Black" panose="020B0A04020102020204" pitchFamily="34" charset="0"/>
              </a:rPr>
              <a:t>Challenge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6835" y="1467212"/>
            <a:ext cx="9261764" cy="928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smtClean="0"/>
              <a:t>Develop an online </a:t>
            </a:r>
            <a:r>
              <a:rPr lang="en-US" sz="4000" b="1" dirty="0"/>
              <a:t>app where </a:t>
            </a:r>
            <a:r>
              <a:rPr lang="en-US" sz="4000" b="1" dirty="0" smtClean="0"/>
              <a:t>. . .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" y="2535382"/>
            <a:ext cx="11125199" cy="490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/>
              <a:t>HDOA to review submittals to verify qualification</a:t>
            </a:r>
          </a:p>
          <a:p>
            <a:r>
              <a:rPr lang="en-US" sz="4000" b="1" dirty="0" smtClean="0"/>
              <a:t>HDOA ability to easily contact organizers</a:t>
            </a:r>
          </a:p>
          <a:p>
            <a:r>
              <a:rPr lang="en-US" sz="4000" b="1" dirty="0" smtClean="0"/>
              <a:t>HDOA ability to delete </a:t>
            </a:r>
            <a:r>
              <a:rPr lang="en-US" sz="4000" b="1" smtClean="0"/>
              <a:t>closed business </a:t>
            </a:r>
            <a:r>
              <a:rPr lang="en-US" sz="4000" b="1" dirty="0" smtClean="0"/>
              <a:t>if necessary</a:t>
            </a:r>
          </a:p>
          <a:p>
            <a:r>
              <a:rPr lang="en-US" sz="4000" b="1" dirty="0" smtClean="0"/>
              <a:t>Link to email: HDOA.MD@hawaii.gov</a:t>
            </a:r>
            <a:endParaRPr lang="en-US" sz="4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000" dirty="0"/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63" y="858289"/>
            <a:ext cx="1226127" cy="128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2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727" y="365125"/>
            <a:ext cx="1066107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Arial Black" panose="020B0A04020102020204" pitchFamily="34" charset="0"/>
              </a:rPr>
              <a:t>Over 200 estimated farmer’s market statewide.  Over 70 here on Oahu.</a:t>
            </a:r>
            <a:endParaRPr lang="en-US" b="1" dirty="0">
              <a:latin typeface="Arial Black" panose="020B0A04020102020204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673" y="1825625"/>
            <a:ext cx="6783256" cy="461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8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ooper Black" panose="0208090404030B020404" pitchFamily="18" charset="0"/>
              </a:rPr>
              <a:t>DATA AVAILABILITY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b="1" dirty="0" smtClean="0"/>
              <a:t>Data from the previous Hawaii Agriculture Food and Products database available at ETS hub </a:t>
            </a:r>
            <a:br>
              <a:rPr lang="en-US" sz="4000" b="1" dirty="0" smtClean="0"/>
            </a:br>
            <a:r>
              <a:rPr lang="en-US" sz="4000" b="1" dirty="0" smtClean="0"/>
              <a:t>in .</a:t>
            </a:r>
            <a:r>
              <a:rPr lang="en-US" sz="4000" b="1" smtClean="0"/>
              <a:t>csv format</a:t>
            </a:r>
            <a:endParaRPr lang="en-US" sz="4000" b="1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68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060" y="365125"/>
            <a:ext cx="10291482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Cooper Black" panose="0208090404030B020404" pitchFamily="18" charset="0"/>
              </a:rPr>
              <a:t>Help support Hawaii’s </a:t>
            </a:r>
            <a:br>
              <a:rPr lang="en-US" dirty="0" smtClean="0">
                <a:latin typeface="Cooper Black" panose="0208090404030B020404" pitchFamily="18" charset="0"/>
              </a:rPr>
            </a:br>
            <a:r>
              <a:rPr lang="en-US" dirty="0" smtClean="0">
                <a:latin typeface="Cooper Black" panose="0208090404030B020404" pitchFamily="18" charset="0"/>
              </a:rPr>
              <a:t>self-sufficiency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57047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000" b="1" dirty="0" err="1" smtClean="0"/>
              <a:t>Tane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Datta</a:t>
            </a:r>
            <a:r>
              <a:rPr lang="en-US" sz="4000" b="1" dirty="0" smtClean="0"/>
              <a:t>, Adaptations/</a:t>
            </a:r>
            <a:r>
              <a:rPr lang="en-US" sz="4000" b="1" dirty="0" err="1" smtClean="0"/>
              <a:t>Oceanfire</a:t>
            </a:r>
            <a:endParaRPr lang="en-US" sz="4000" b="1" dirty="0" smtClean="0"/>
          </a:p>
          <a:p>
            <a:r>
              <a:rPr lang="en-US" sz="4000" b="1" dirty="0" smtClean="0"/>
              <a:t>He transformed overgrown land </a:t>
            </a:r>
            <a:r>
              <a:rPr lang="en-US" sz="4000" b="1" dirty="0"/>
              <a:t>on the slopes of Mauna Loa </a:t>
            </a:r>
            <a:r>
              <a:rPr lang="en-US" sz="4000" b="1" dirty="0" smtClean="0"/>
              <a:t>in Honaunau into a salad bowl. Everywhere </a:t>
            </a:r>
            <a:r>
              <a:rPr lang="en-US" sz="4000" b="1" dirty="0"/>
              <a:t>you turn, you’ll </a:t>
            </a:r>
            <a:r>
              <a:rPr lang="en-US" sz="4000" b="1" dirty="0" smtClean="0"/>
              <a:t>find something delectable</a:t>
            </a:r>
            <a:r>
              <a:rPr lang="en-US" sz="4000" b="1" dirty="0"/>
              <a:t>: kale, watermelon radishes, Swiss </a:t>
            </a:r>
            <a:r>
              <a:rPr lang="en-US" sz="4000" b="1" dirty="0" smtClean="0"/>
              <a:t>chard, fennel</a:t>
            </a:r>
            <a:r>
              <a:rPr lang="en-US" sz="4000" b="1" dirty="0"/>
              <a:t>, asparagus, spearmint, opal basil, edible </a:t>
            </a:r>
            <a:r>
              <a:rPr lang="en-US" sz="4000" b="1" dirty="0" smtClean="0"/>
              <a:t>flowers</a:t>
            </a:r>
            <a:r>
              <a:rPr lang="en-US" sz="4000" b="1" dirty="0"/>
              <a:t> </a:t>
            </a:r>
            <a:r>
              <a:rPr lang="en-US" sz="4000" b="1" dirty="0" smtClean="0"/>
              <a:t>and </a:t>
            </a:r>
            <a:r>
              <a:rPr lang="en-US" sz="4000" b="1" dirty="0"/>
              <a:t>more. </a:t>
            </a:r>
          </a:p>
          <a:p>
            <a:r>
              <a:rPr lang="en-US" sz="4000" b="1" dirty="0" err="1" smtClean="0"/>
              <a:t>Tane</a:t>
            </a:r>
            <a:r>
              <a:rPr lang="en-US" sz="4000" b="1" dirty="0" smtClean="0"/>
              <a:t> </a:t>
            </a:r>
            <a:r>
              <a:rPr lang="en-US" sz="4000" b="1" dirty="0"/>
              <a:t>collaborates </a:t>
            </a:r>
            <a:r>
              <a:rPr lang="en-US" sz="4000" b="1" dirty="0" smtClean="0"/>
              <a:t>with the </a:t>
            </a:r>
            <a:r>
              <a:rPr lang="en-US" sz="4000" b="1" dirty="0"/>
              <a:t>chefs of 70 hotels and restaurants statewide to </a:t>
            </a:r>
            <a:r>
              <a:rPr lang="en-US" sz="4000" b="1" dirty="0" smtClean="0"/>
              <a:t>raise what </a:t>
            </a:r>
            <a:r>
              <a:rPr lang="en-US" sz="4000" b="1" dirty="0"/>
              <a:t>they need, while also making sure he and the </a:t>
            </a:r>
            <a:r>
              <a:rPr lang="en-US" sz="4000" b="1" dirty="0" smtClean="0"/>
              <a:t>other Hawai‘i </a:t>
            </a:r>
            <a:r>
              <a:rPr lang="en-US" sz="4000" b="1" dirty="0"/>
              <a:t>Island farmers he distributes for can provide </a:t>
            </a:r>
            <a:r>
              <a:rPr lang="en-US" sz="4000" b="1" dirty="0" smtClean="0"/>
              <a:t>a stable </a:t>
            </a:r>
            <a:r>
              <a:rPr lang="en-US" sz="4000" b="1" dirty="0"/>
              <a:t>supply of products at a fair price</a:t>
            </a:r>
            <a:r>
              <a:rPr lang="en-US" sz="4000" b="1" dirty="0" smtClean="0"/>
              <a:t>.</a:t>
            </a:r>
            <a:endParaRPr lang="en-US" sz="4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18" y="4070257"/>
            <a:ext cx="4953426" cy="21067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777" y="993915"/>
            <a:ext cx="3628979" cy="298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8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83" y="3316143"/>
            <a:ext cx="10515600" cy="2031711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Ravie" panose="04040805050809020602" pitchFamily="82" charset="0"/>
              </a:rPr>
              <a:t/>
            </a:r>
            <a:br>
              <a:rPr lang="en-US" dirty="0" smtClean="0">
                <a:latin typeface="Ravie" panose="04040805050809020602" pitchFamily="82" charset="0"/>
              </a:rPr>
            </a:br>
            <a:r>
              <a:rPr lang="en-US" sz="1000" dirty="0" smtClean="0">
                <a:latin typeface="Ravie" panose="04040805050809020602" pitchFamily="82" charset="0"/>
              </a:rPr>
              <a:t/>
            </a:r>
            <a:br>
              <a:rPr lang="en-US" sz="1000" dirty="0" smtClean="0">
                <a:latin typeface="Ravie" panose="04040805050809020602" pitchFamily="82" charset="0"/>
              </a:rPr>
            </a:br>
            <a:endParaRPr lang="en-US" dirty="0">
              <a:latin typeface="Ravie" panose="04040805050809020602" pitchFamily="82" charset="0"/>
            </a:endParaRPr>
          </a:p>
        </p:txBody>
      </p:sp>
      <p:pic>
        <p:nvPicPr>
          <p:cNvPr id="1026" name="Picture 2" descr="http://hdoa.hawaii.gov/add/files/2013/01/BLIM-reduxwe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58" y="2819045"/>
            <a:ext cx="10002980" cy="302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47699" y="421031"/>
            <a:ext cx="110775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ooper Black" panose="0208090404030B020404" pitchFamily="18" charset="0"/>
              </a:rPr>
              <a:t>Help grow Hawaii’s agriculture food and products industry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4987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rial Black" panose="020B0A04020102020204" pitchFamily="34" charset="0"/>
              </a:rPr>
              <a:t>Where can you currently find your nearest farmer’s market?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218" y="2133544"/>
            <a:ext cx="5985165" cy="4403689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Web searches provide links to organizers own websites, blog sites, visitor sites, etc.</a:t>
            </a:r>
          </a:p>
          <a:p>
            <a:r>
              <a:rPr lang="en-US" sz="4000" b="1" dirty="0" smtClean="0"/>
              <a:t>Search on Yelp gave random results.</a:t>
            </a:r>
          </a:p>
          <a:p>
            <a:r>
              <a:rPr lang="en-US" sz="4000" b="1" dirty="0" smtClean="0"/>
              <a:t>Not all have websites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727" y="2133544"/>
            <a:ext cx="5748338" cy="440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rial Black" panose="020B0A04020102020204" pitchFamily="34" charset="0"/>
              </a:rPr>
              <a:t>Where can you find your nearest farmer’s market?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527" y="1690689"/>
            <a:ext cx="5001491" cy="4486274"/>
          </a:xfrm>
        </p:spPr>
        <p:txBody>
          <a:bodyPr>
            <a:normAutofit fontScale="92500"/>
          </a:bodyPr>
          <a:lstStyle/>
          <a:p>
            <a:r>
              <a:rPr lang="en-US" sz="4000" b="1" dirty="0" smtClean="0"/>
              <a:t>HDOA has a statewide listing on data.hawaii.gov but it is out of date.  </a:t>
            </a:r>
          </a:p>
          <a:p>
            <a:r>
              <a:rPr lang="en-US" sz="4000" b="1" dirty="0" smtClean="0"/>
              <a:t>With markets popping up, relocating or closing, reduced staff was unable to keep up.</a:t>
            </a:r>
          </a:p>
          <a:p>
            <a:pPr marL="0" indent="0">
              <a:buNone/>
            </a:pPr>
            <a:endParaRPr lang="en-US" sz="4000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40927" y="2147888"/>
            <a:ext cx="6407727" cy="382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Arial Black" panose="020B0A04020102020204" pitchFamily="34" charset="0"/>
              </a:rPr>
              <a:t>CHALLENGE GOAL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" y="1565564"/>
            <a:ext cx="11125199" cy="495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/>
              <a:t>Engage </a:t>
            </a:r>
            <a:r>
              <a:rPr lang="en-US" sz="4000" b="1" dirty="0"/>
              <a:t>public to go to Hawaii’s Farmers’ Markets</a:t>
            </a:r>
          </a:p>
          <a:p>
            <a:r>
              <a:rPr lang="en-US" sz="4000" b="1" dirty="0" smtClean="0"/>
              <a:t>Provide </a:t>
            </a:r>
            <a:r>
              <a:rPr lang="en-US" sz="4000" b="1" dirty="0"/>
              <a:t>Public with most current </a:t>
            </a:r>
            <a:r>
              <a:rPr lang="en-US" sz="4000" b="1" dirty="0" smtClean="0"/>
              <a:t>information </a:t>
            </a:r>
          </a:p>
          <a:p>
            <a:r>
              <a:rPr lang="en-US" sz="4000" b="1" dirty="0" smtClean="0"/>
              <a:t>Reduce </a:t>
            </a:r>
            <a:r>
              <a:rPr lang="en-US" sz="4000" b="1" dirty="0"/>
              <a:t>dependency on HDOA to keep </a:t>
            </a:r>
            <a:r>
              <a:rPr lang="en-US" sz="4000" b="1" dirty="0" smtClean="0"/>
              <a:t>information current</a:t>
            </a:r>
          </a:p>
          <a:p>
            <a:r>
              <a:rPr lang="en-US" sz="4000" b="1" dirty="0" smtClean="0"/>
              <a:t> Support the Farmers’ Market organizers (big and small)</a:t>
            </a:r>
          </a:p>
          <a:p>
            <a:r>
              <a:rPr lang="en-US" sz="4000" b="1" dirty="0" smtClean="0"/>
              <a:t>Support our local farmers and vendors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3803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Arial Black" panose="020B0A04020102020204" pitchFamily="34" charset="0"/>
              </a:rPr>
              <a:t>Challenge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6836" y="1690688"/>
            <a:ext cx="9261764" cy="928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smtClean="0"/>
              <a:t>Develop </a:t>
            </a:r>
            <a:r>
              <a:rPr lang="en-US" sz="4000" b="1" dirty="0"/>
              <a:t>a mobile app where </a:t>
            </a:r>
            <a:r>
              <a:rPr lang="en-US" sz="4000" b="1" dirty="0" smtClean="0"/>
              <a:t>. . .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" y="3016251"/>
            <a:ext cx="11125199" cy="3606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/>
              <a:t>Farmers’ Market organizers can list/update their locations, dates, times, contact info, vendors and products</a:t>
            </a:r>
          </a:p>
          <a:p>
            <a:r>
              <a:rPr lang="en-US" sz="4000" b="1" dirty="0" smtClean="0"/>
              <a:t>Post photos</a:t>
            </a:r>
          </a:p>
          <a:p>
            <a:r>
              <a:rPr lang="en-US" sz="4000" b="1" dirty="0" smtClean="0"/>
              <a:t>List “What’s happening” or special events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0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1397866"/>
            <a:ext cx="1099015" cy="122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8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Arial Black" panose="020B0A04020102020204" pitchFamily="34" charset="0"/>
              </a:rPr>
              <a:t>Challenge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6836" y="1690688"/>
            <a:ext cx="9261764" cy="928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Develop a mobile app where </a:t>
            </a:r>
            <a:r>
              <a:rPr lang="en-US" sz="4000" b="1" dirty="0" smtClean="0"/>
              <a:t>. . .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1" y="2618942"/>
            <a:ext cx="11125199" cy="39481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/>
              <a:t>Public can easily search for farmers’ markets depending on day of week, location, link to website, etc.</a:t>
            </a:r>
          </a:p>
          <a:p>
            <a:r>
              <a:rPr lang="en-US" sz="4000" b="1" dirty="0" smtClean="0"/>
              <a:t>Public can search for a vendor or product</a:t>
            </a:r>
            <a:endParaRPr lang="en-US" sz="4000" dirty="0"/>
          </a:p>
          <a:p>
            <a:r>
              <a:rPr lang="en-US" sz="4000" b="1" dirty="0" smtClean="0"/>
              <a:t>Click on map for more information</a:t>
            </a:r>
          </a:p>
          <a:p>
            <a:r>
              <a:rPr lang="en-US" sz="4000" b="1" dirty="0" smtClean="0"/>
              <a:t> Allow public input </a:t>
            </a:r>
            <a:r>
              <a:rPr lang="en-US" sz="3200" dirty="0" smtClean="0"/>
              <a:t>(i.e. Comments, rate </a:t>
            </a:r>
            <a:r>
              <a:rPr lang="en-US" sz="3200" dirty="0"/>
              <a:t>the farmers’ market (</a:t>
            </a:r>
            <a:r>
              <a:rPr lang="en-US" sz="3200" dirty="0">
                <a:sym typeface="Wingdings" panose="05000000000000000000" pitchFamily="2" charset="2"/>
              </a:rPr>
              <a:t></a:t>
            </a:r>
            <a:r>
              <a:rPr lang="en-US" sz="3200" dirty="0"/>
              <a:t>)</a:t>
            </a:r>
          </a:p>
          <a:p>
            <a:endParaRPr lang="en-US" sz="4000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3" y="924214"/>
            <a:ext cx="1440873" cy="116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3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Arial Black" panose="020B0A04020102020204" pitchFamily="34" charset="0"/>
              </a:rPr>
              <a:t>Challenge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6835" y="1467212"/>
            <a:ext cx="9261764" cy="928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smtClean="0"/>
              <a:t>Develop </a:t>
            </a:r>
            <a:r>
              <a:rPr lang="en-US" sz="4000" b="1" dirty="0"/>
              <a:t>a mobile app where </a:t>
            </a:r>
            <a:r>
              <a:rPr lang="en-US" sz="4000" b="1" dirty="0" smtClean="0"/>
              <a:t>. . .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" y="2535382"/>
            <a:ext cx="11125199" cy="490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/>
              <a:t>HDOA ability to easily contact organizers</a:t>
            </a:r>
          </a:p>
          <a:p>
            <a:r>
              <a:rPr lang="en-US" sz="4000" b="1" dirty="0" smtClean="0"/>
              <a:t>HDOA ability to delete closed market records and/or user posting if necessary</a:t>
            </a:r>
          </a:p>
          <a:p>
            <a:r>
              <a:rPr lang="en-US" sz="4000" b="1" dirty="0" smtClean="0"/>
              <a:t>Link to email: HDOA.MD@hawaii.gov</a:t>
            </a:r>
            <a:endParaRPr lang="en-US" sz="4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4000" dirty="0"/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63" y="858289"/>
            <a:ext cx="1226127" cy="128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4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ooper Black" panose="0208090404030B020404" pitchFamily="18" charset="0"/>
              </a:rPr>
              <a:t>DATA AVAILABILITY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b="1" dirty="0" smtClean="0"/>
              <a:t>Sample available at ETS Hub </a:t>
            </a:r>
            <a:br>
              <a:rPr lang="en-US" sz="4000" b="1" dirty="0" smtClean="0"/>
            </a:br>
            <a:r>
              <a:rPr lang="en-US" sz="4000" b="1" dirty="0" smtClean="0"/>
              <a:t>or</a:t>
            </a:r>
            <a:br>
              <a:rPr lang="en-US" sz="4000" b="1" dirty="0" smtClean="0"/>
            </a:br>
            <a:r>
              <a:rPr lang="en-US" sz="4000" b="1" dirty="0" smtClean="0"/>
              <a:t>at data.hawaii.gov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054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655</Words>
  <Application>Microsoft Office PowerPoint</Application>
  <PresentationFormat>Widescreen</PresentationFormat>
  <Paragraphs>75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Cooper Black</vt:lpstr>
      <vt:lpstr>Ravie</vt:lpstr>
      <vt:lpstr>Wingdings</vt:lpstr>
      <vt:lpstr>Office Theme</vt:lpstr>
      <vt:lpstr>PowerPoint Presentation</vt:lpstr>
      <vt:lpstr>Over 200 estimated farmer’s market statewide.  Over 70 here on Oahu.</vt:lpstr>
      <vt:lpstr>Where can you currently find your nearest farmer’s market?</vt:lpstr>
      <vt:lpstr>Where can you find your nearest farmer’s market?</vt:lpstr>
      <vt:lpstr>CHALLENGE GOAL</vt:lpstr>
      <vt:lpstr>Challenge</vt:lpstr>
      <vt:lpstr>Challenge</vt:lpstr>
      <vt:lpstr>Challenge</vt:lpstr>
      <vt:lpstr>DATA AVAILABILITY</vt:lpstr>
      <vt:lpstr>  </vt:lpstr>
      <vt:lpstr> HAWAII AGRICULTURE FOOD &amp; PRODUCTS</vt:lpstr>
      <vt:lpstr>Demand for Hawaii Products by Locals </vt:lpstr>
      <vt:lpstr>Hawaii Products Going Worldwide</vt:lpstr>
      <vt:lpstr> Previous database not supported on new website</vt:lpstr>
      <vt:lpstr> Who qualifies as Hawaii Agriculture Food &amp; Products</vt:lpstr>
      <vt:lpstr>CHALLENGE GOAL</vt:lpstr>
      <vt:lpstr>Challenge</vt:lpstr>
      <vt:lpstr>Challenge</vt:lpstr>
      <vt:lpstr>Challenge</vt:lpstr>
      <vt:lpstr>DATA AVAILABILITY</vt:lpstr>
      <vt:lpstr>Help support Hawaii’s  self-sufficiency</vt:lpstr>
      <vt:lpstr>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HAWAII’S  FARMERS’ MARKET</dc:title>
  <dc:creator>Okamura, Helene M (Admin)</dc:creator>
  <cp:lastModifiedBy>Uyesugi, Dennis S</cp:lastModifiedBy>
  <cp:revision>26</cp:revision>
  <cp:lastPrinted>2016-08-23T18:04:16Z</cp:lastPrinted>
  <dcterms:created xsi:type="dcterms:W3CDTF">2016-08-12T20:05:46Z</dcterms:created>
  <dcterms:modified xsi:type="dcterms:W3CDTF">2016-08-24T00:29:09Z</dcterms:modified>
</cp:coreProperties>
</file>